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9" r:id="rId18"/>
    <p:sldId id="270" r:id="rId19"/>
    <p:sldId id="274" r:id="rId20"/>
    <p:sldId id="275" r:id="rId21"/>
    <p:sldId id="276" r:id="rId22"/>
    <p:sldId id="278" r:id="rId23"/>
    <p:sldId id="277" r:id="rId2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3598"/>
  </p:normalViewPr>
  <p:slideViewPr>
    <p:cSldViewPr snapToGrid="0" snapToObjects="1">
      <p:cViewPr varScale="1">
        <p:scale>
          <a:sx n="106" d="100"/>
          <a:sy n="106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21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2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29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09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69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78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7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0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6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84F05-1252-BC4A-924B-3FDD336BA21E}" type="datetimeFigureOut">
              <a:rPr lang="es-ES" smtClean="0"/>
              <a:t>5/10/21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09AB-3754-4244-BC45-F7375FEECAA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74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emoria_principal" TargetMode="External"/><Relationship Id="rId2" Type="http://schemas.openxmlformats.org/officeDocument/2006/relationships/hyperlink" Target="https://es.wikipedia.org/wiki/Programaci%C3%B3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alor_(inform%C3%A1tica)" TargetMode="External"/><Relationship Id="rId5" Type="http://schemas.openxmlformats.org/officeDocument/2006/relationships/hyperlink" Target="https://es.wikipedia.org/wiki/Identificador" TargetMode="External"/><Relationship Id="rId4" Type="http://schemas.openxmlformats.org/officeDocument/2006/relationships/hyperlink" Target="https://es.wikipedia.org/w/index.php?title=Computadora_electr%C3%B3nica_ordenador&amp;action=edit&amp;redlink=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 en </a:t>
            </a:r>
            <a:r>
              <a:rPr lang="en-GB" dirty="0" err="1"/>
              <a:t>Biomedicina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Introducción</a:t>
            </a:r>
            <a:r>
              <a:rPr lang="en-GB" dirty="0"/>
              <a:t> a R y al </a:t>
            </a:r>
            <a:r>
              <a:rPr lang="en-GB" i="1" dirty="0"/>
              <a:t>“</a:t>
            </a:r>
            <a:r>
              <a:rPr lang="en-GB" i="1" dirty="0" err="1"/>
              <a:t>tidyverse</a:t>
            </a:r>
            <a:r>
              <a:rPr lang="en-GB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051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5B111-8F0D-6A48-AF23-946B98825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Variables en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13F54-0CDD-0748-8059-667D6B7F3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Que es una Variable?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57F88F-5837-0740-84DE-AA5E4FDF3B98}"/>
              </a:ext>
            </a:extLst>
          </p:cNvPr>
          <p:cNvSpPr txBox="1"/>
          <p:nvPr/>
        </p:nvSpPr>
        <p:spPr>
          <a:xfrm>
            <a:off x="1323473" y="2108855"/>
            <a:ext cx="7170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dirty="0"/>
              <a:t>En </a:t>
            </a:r>
            <a:r>
              <a:rPr lang="es-ES" dirty="0">
                <a:hlinkClick r:id="rId2" tooltip="Programación"/>
              </a:rPr>
              <a:t>programación</a:t>
            </a:r>
            <a:r>
              <a:rPr lang="es-ES" dirty="0"/>
              <a:t>, una </a:t>
            </a:r>
            <a:r>
              <a:rPr lang="es-ES" b="1" dirty="0"/>
              <a:t>variable</a:t>
            </a:r>
            <a:r>
              <a:rPr lang="es-ES" dirty="0"/>
              <a:t> está formada por un espacio en el sistema de almacenaje (</a:t>
            </a:r>
            <a:r>
              <a:rPr lang="es-ES" dirty="0">
                <a:hlinkClick r:id="rId3" tooltip="Memoria principal"/>
              </a:rPr>
              <a:t>memoria principal</a:t>
            </a:r>
            <a:r>
              <a:rPr lang="es-ES" dirty="0"/>
              <a:t> de un </a:t>
            </a:r>
            <a:r>
              <a:rPr lang="es-ES" dirty="0">
                <a:hlinkClick r:id="rId4" tooltip="Computadora electrónica ordenador (aún no redactado)"/>
              </a:rPr>
              <a:t>Computadora electrónica ordenador</a:t>
            </a:r>
            <a:r>
              <a:rPr lang="es-ES" dirty="0"/>
              <a:t>) y un nombre simbólico (un </a:t>
            </a:r>
            <a:r>
              <a:rPr lang="es-ES" dirty="0">
                <a:hlinkClick r:id="rId5" tooltip="Identificador"/>
              </a:rPr>
              <a:t>identificador</a:t>
            </a:r>
            <a:r>
              <a:rPr lang="es-ES" dirty="0"/>
              <a:t>) que está asociado a dicho espacio. Ese espacio contiene una cantidad de información conocida o desconocida, es decir un </a:t>
            </a:r>
            <a:r>
              <a:rPr lang="es-ES" dirty="0">
                <a:hlinkClick r:id="rId6" tooltip="Valor (informática)"/>
              </a:rPr>
              <a:t>valor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27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0AD3D02A-608E-5745-BC10-C455945B865D}"/>
              </a:ext>
            </a:extLst>
          </p:cNvPr>
          <p:cNvGrpSpPr/>
          <p:nvPr/>
        </p:nvGrpSpPr>
        <p:grpSpPr>
          <a:xfrm>
            <a:off x="2463891" y="1475708"/>
            <a:ext cx="5170967" cy="5104206"/>
            <a:chOff x="1958564" y="776763"/>
            <a:chExt cx="5170967" cy="5104206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D82F4A3E-8FAF-EA44-8240-77B9371E8F36}"/>
                </a:ext>
              </a:extLst>
            </p:cNvPr>
            <p:cNvSpPr txBox="1"/>
            <p:nvPr/>
          </p:nvSpPr>
          <p:spPr>
            <a:xfrm>
              <a:off x="2458143" y="776763"/>
              <a:ext cx="337842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200" dirty="0"/>
                <a:t>Clasificación Computacional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7FD2AB7-5BCF-6F45-B922-68274BEC0423}"/>
                </a:ext>
              </a:extLst>
            </p:cNvPr>
            <p:cNvSpPr txBox="1"/>
            <p:nvPr/>
          </p:nvSpPr>
          <p:spPr>
            <a:xfrm>
              <a:off x="3641736" y="1146095"/>
              <a:ext cx="10112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200" dirty="0">
                  <a:solidFill>
                    <a:schemeClr val="bg1">
                      <a:lumMod val="65000"/>
                    </a:schemeClr>
                  </a:solidFill>
                </a:rPr>
                <a:t>(Datos)</a:t>
              </a:r>
            </a:p>
          </p:txBody>
        </p:sp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94B34D16-B60B-CF41-A519-4D4F41454821}"/>
                </a:ext>
              </a:extLst>
            </p:cNvPr>
            <p:cNvSpPr/>
            <p:nvPr/>
          </p:nvSpPr>
          <p:spPr>
            <a:xfrm>
              <a:off x="3546770" y="1958615"/>
              <a:ext cx="1201169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Datos</a:t>
              </a:r>
            </a:p>
          </p:txBody>
        </p:sp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0ACC0CDA-0708-C34F-8EFF-3D081FA3C85F}"/>
                </a:ext>
              </a:extLst>
            </p:cNvPr>
            <p:cNvSpPr/>
            <p:nvPr/>
          </p:nvSpPr>
          <p:spPr>
            <a:xfrm>
              <a:off x="3506284" y="2946605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Numérico</a:t>
              </a: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7428AAB0-6291-9E49-B11D-CEA5CCFAF7C1}"/>
                </a:ext>
              </a:extLst>
            </p:cNvPr>
            <p:cNvSpPr/>
            <p:nvPr/>
          </p:nvSpPr>
          <p:spPr>
            <a:xfrm>
              <a:off x="1958564" y="2946605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Lógico</a:t>
              </a: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397D55D5-4212-A04F-AEA1-974A0B8311F6}"/>
                </a:ext>
              </a:extLst>
            </p:cNvPr>
            <p:cNvSpPr/>
            <p:nvPr/>
          </p:nvSpPr>
          <p:spPr>
            <a:xfrm>
              <a:off x="5054004" y="2946605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Caracter</a:t>
              </a:r>
              <a:endParaRPr lang="es-ES_tradnl" dirty="0"/>
            </a:p>
          </p:txBody>
        </p:sp>
        <p:sp>
          <p:nvSpPr>
            <p:cNvPr id="10" name="Rectángulo redondeado 9">
              <a:extLst>
                <a:ext uri="{FF2B5EF4-FFF2-40B4-BE49-F238E27FC236}">
                  <a16:creationId xmlns:a16="http://schemas.microsoft.com/office/drawing/2014/main" id="{AAA70108-B4A3-9349-AC51-0FC6D349192F}"/>
                </a:ext>
              </a:extLst>
            </p:cNvPr>
            <p:cNvSpPr/>
            <p:nvPr/>
          </p:nvSpPr>
          <p:spPr>
            <a:xfrm>
              <a:off x="3917683" y="3835091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Entero</a:t>
              </a: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E7B93855-9116-1046-B4A8-B3368068D8CD}"/>
                </a:ext>
              </a:extLst>
            </p:cNvPr>
            <p:cNvSpPr/>
            <p:nvPr/>
          </p:nvSpPr>
          <p:spPr>
            <a:xfrm>
              <a:off x="3917683" y="4562523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Real</a:t>
              </a:r>
            </a:p>
          </p:txBody>
        </p:sp>
        <p:cxnSp>
          <p:nvCxnSpPr>
            <p:cNvPr id="12" name="Conector angular 11">
              <a:extLst>
                <a:ext uri="{FF2B5EF4-FFF2-40B4-BE49-F238E27FC236}">
                  <a16:creationId xmlns:a16="http://schemas.microsoft.com/office/drawing/2014/main" id="{8A824E0F-0BF4-D54B-B876-FF071C72D08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08084" y="3705382"/>
              <a:ext cx="577637" cy="24211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angular 12">
              <a:extLst>
                <a:ext uri="{FF2B5EF4-FFF2-40B4-BE49-F238E27FC236}">
                  <a16:creationId xmlns:a16="http://schemas.microsoft.com/office/drawing/2014/main" id="{3C4F6BE7-205D-644C-90AF-522CDA5297F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44368" y="4069098"/>
              <a:ext cx="1305069" cy="24211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r 13">
              <a:extLst>
                <a:ext uri="{FF2B5EF4-FFF2-40B4-BE49-F238E27FC236}">
                  <a16:creationId xmlns:a16="http://schemas.microsoft.com/office/drawing/2014/main" id="{D4D957C2-AD11-974F-8633-970F3D93E520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4750604" y="1946379"/>
              <a:ext cx="396976" cy="160347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angular 14">
              <a:extLst>
                <a:ext uri="{FF2B5EF4-FFF2-40B4-BE49-F238E27FC236}">
                  <a16:creationId xmlns:a16="http://schemas.microsoft.com/office/drawing/2014/main" id="{1CCDB1F1-1135-0745-B0A2-817116B4953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3962690" y="2734294"/>
              <a:ext cx="369331" cy="1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angular 15">
              <a:extLst>
                <a:ext uri="{FF2B5EF4-FFF2-40B4-BE49-F238E27FC236}">
                  <a16:creationId xmlns:a16="http://schemas.microsoft.com/office/drawing/2014/main" id="{2A071BF2-FFFA-B945-BDDA-271BB4AD351F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5400000">
              <a:off x="3202885" y="2002135"/>
              <a:ext cx="396976" cy="14919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B8B67B9E-3EF9-434C-B72A-34C898C2544B}"/>
                </a:ext>
              </a:extLst>
            </p:cNvPr>
            <p:cNvSpPr/>
            <p:nvPr/>
          </p:nvSpPr>
          <p:spPr>
            <a:xfrm>
              <a:off x="5735880" y="3835091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Simple</a:t>
              </a: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9C367393-74F1-C24C-8441-6A73A1B0DE59}"/>
                </a:ext>
              </a:extLst>
            </p:cNvPr>
            <p:cNvSpPr/>
            <p:nvPr/>
          </p:nvSpPr>
          <p:spPr>
            <a:xfrm>
              <a:off x="5735880" y="4562523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String</a:t>
              </a:r>
              <a:endParaRPr lang="es-ES_tradnl" dirty="0"/>
            </a:p>
          </p:txBody>
        </p:sp>
        <p:cxnSp>
          <p:nvCxnSpPr>
            <p:cNvPr id="19" name="Conector angular 18">
              <a:extLst>
                <a:ext uri="{FF2B5EF4-FFF2-40B4-BE49-F238E27FC236}">
                  <a16:creationId xmlns:a16="http://schemas.microsoft.com/office/drawing/2014/main" id="{039473B2-F8FC-9049-938A-CF6C37F8F79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26281" y="3705382"/>
              <a:ext cx="577637" cy="24211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r 19">
              <a:extLst>
                <a:ext uri="{FF2B5EF4-FFF2-40B4-BE49-F238E27FC236}">
                  <a16:creationId xmlns:a16="http://schemas.microsoft.com/office/drawing/2014/main" id="{48758751-A1BA-4248-9DDE-7E62171876B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62565" y="4069098"/>
              <a:ext cx="1305069" cy="24211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90C63EEA-42AD-BF47-B07B-C8F7874FD088}"/>
                </a:ext>
              </a:extLst>
            </p:cNvPr>
            <p:cNvSpPr/>
            <p:nvPr/>
          </p:nvSpPr>
          <p:spPr>
            <a:xfrm>
              <a:off x="5735879" y="5289955"/>
              <a:ext cx="1393651" cy="591014"/>
            </a:xfrm>
            <a:prstGeom prst="roundRect">
              <a:avLst/>
            </a:prstGeom>
            <a:solidFill>
              <a:srgbClr val="B9349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Text</a:t>
              </a:r>
            </a:p>
          </p:txBody>
        </p:sp>
        <p:cxnSp>
          <p:nvCxnSpPr>
            <p:cNvPr id="22" name="Conector angular 21">
              <a:extLst>
                <a:ext uri="{FF2B5EF4-FFF2-40B4-BE49-F238E27FC236}">
                  <a16:creationId xmlns:a16="http://schemas.microsoft.com/office/drawing/2014/main" id="{9AC495E1-30B6-B242-908E-25782BC38B2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4590971" y="4440554"/>
              <a:ext cx="2047844" cy="24197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ítulo 1">
            <a:extLst>
              <a:ext uri="{FF2B5EF4-FFF2-40B4-BE49-F238E27FC236}">
                <a16:creationId xmlns:a16="http://schemas.microsoft.com/office/drawing/2014/main" id="{FEC26E28-1346-BE4D-A9EC-976B186F2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/>
              <a:t>Variables en R</a:t>
            </a:r>
          </a:p>
        </p:txBody>
      </p:sp>
    </p:spTree>
    <p:extLst>
      <p:ext uri="{BB962C8B-B14F-4D97-AF65-F5344CB8AC3E}">
        <p14:creationId xmlns:p14="http://schemas.microsoft.com/office/powerpoint/2010/main" val="402376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FD840-32AE-CB44-B399-08C561057AD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35BEC9-43B0-1343-AA94-FF0C72DFFCFC}"/>
              </a:ext>
            </a:extLst>
          </p:cNvPr>
          <p:cNvSpPr txBox="1"/>
          <p:nvPr/>
        </p:nvSpPr>
        <p:spPr>
          <a:xfrm>
            <a:off x="609600" y="1550020"/>
            <a:ext cx="1228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Ejemplos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F4971FA-FFBE-D94F-A989-9A78EF7B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46094"/>
              </p:ext>
            </p:extLst>
          </p:nvPr>
        </p:nvGraphicFramePr>
        <p:xfrm>
          <a:off x="1028700" y="2413385"/>
          <a:ext cx="7317798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09642">
                  <a:extLst>
                    <a:ext uri="{9D8B030D-6E8A-4147-A177-3AD203B41FA5}">
                      <a16:colId xmlns:a16="http://schemas.microsoft.com/office/drawing/2014/main" val="2605926022"/>
                    </a:ext>
                  </a:extLst>
                </a:gridCol>
                <a:gridCol w="2398004">
                  <a:extLst>
                    <a:ext uri="{9D8B030D-6E8A-4147-A177-3AD203B41FA5}">
                      <a16:colId xmlns:a16="http://schemas.microsoft.com/office/drawing/2014/main" val="2203157562"/>
                    </a:ext>
                  </a:extLst>
                </a:gridCol>
                <a:gridCol w="1910152">
                  <a:extLst>
                    <a:ext uri="{9D8B030D-6E8A-4147-A177-3AD203B41FA5}">
                      <a16:colId xmlns:a16="http://schemas.microsoft.com/office/drawing/2014/main" val="341686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Estadística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Computacional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SI/NO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Cualitativa/Binaria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Lógico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9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Cuantitativa/Continua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Entero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33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15.25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Cuantitativa/Continua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88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12-5-2021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Cuantitativa/Discreta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Caracter</a:t>
                      </a:r>
                      <a:r>
                        <a:rPr lang="es-ES_tradnl" dirty="0"/>
                        <a:t>/</a:t>
                      </a:r>
                      <a:r>
                        <a:rPr lang="es-ES_tradnl" dirty="0" err="1"/>
                        <a:t>String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44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Madrid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Cualitativa/Nominal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Caracter</a:t>
                      </a:r>
                      <a:r>
                        <a:rPr lang="es-ES_tradnl" dirty="0"/>
                        <a:t>/</a:t>
                      </a:r>
                      <a:r>
                        <a:rPr lang="es-ES_tradnl" dirty="0" err="1"/>
                        <a:t>String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78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Mucho/Normal/Poco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Cualitativa/Ordinal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Caracter</a:t>
                      </a:r>
                      <a:r>
                        <a:rPr lang="es-ES_tradnl" dirty="0"/>
                        <a:t>/</a:t>
                      </a:r>
                      <a:r>
                        <a:rPr lang="es-ES_tradnl" dirty="0" err="1"/>
                        <a:t>String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3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55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4C5A1E-80C9-F145-B3BE-AA8E07CFD9F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160AF8C-F1AB-0544-9C7E-0100CE6CC335}"/>
              </a:ext>
            </a:extLst>
          </p:cNvPr>
          <p:cNvSpPr/>
          <p:nvPr/>
        </p:nvSpPr>
        <p:spPr>
          <a:xfrm>
            <a:off x="647122" y="1478807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Variable Simple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6905468-D0A7-504F-93CA-A6BD745754C5}"/>
              </a:ext>
            </a:extLst>
          </p:cNvPr>
          <p:cNvSpPr/>
          <p:nvPr/>
        </p:nvSpPr>
        <p:spPr>
          <a:xfrm>
            <a:off x="647122" y="2910372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Vector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CA40F999-88E1-404C-989F-3DFF1EAE8A4C}"/>
              </a:ext>
            </a:extLst>
          </p:cNvPr>
          <p:cNvSpPr/>
          <p:nvPr/>
        </p:nvSpPr>
        <p:spPr>
          <a:xfrm>
            <a:off x="647122" y="4341937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Matriz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3DB6421-7426-6D46-A23D-F141FC1AB734}"/>
              </a:ext>
            </a:extLst>
          </p:cNvPr>
          <p:cNvSpPr/>
          <p:nvPr/>
        </p:nvSpPr>
        <p:spPr>
          <a:xfrm>
            <a:off x="647122" y="5773502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Frame</a:t>
            </a:r>
            <a:r>
              <a:rPr lang="es-ES_tradnl" dirty="0"/>
              <a:t> (Tabla)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6CB466B-2F51-7648-8B08-14107CFC7312}"/>
              </a:ext>
            </a:extLst>
          </p:cNvPr>
          <p:cNvCxnSpPr/>
          <p:nvPr/>
        </p:nvCxnSpPr>
        <p:spPr>
          <a:xfrm>
            <a:off x="2911642" y="1803669"/>
            <a:ext cx="1287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985E5B-40EA-F548-A3E1-D3ADA29D26F9}"/>
              </a:ext>
            </a:extLst>
          </p:cNvPr>
          <p:cNvSpPr txBox="1"/>
          <p:nvPr/>
        </p:nvSpPr>
        <p:spPr>
          <a:xfrm>
            <a:off x="4439653" y="1619003"/>
            <a:ext cx="39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1, “Hola”,  TRUE, 12.1423e-10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625B5A6-0F95-224A-8288-70BCF2054F9E}"/>
              </a:ext>
            </a:extLst>
          </p:cNvPr>
          <p:cNvCxnSpPr/>
          <p:nvPr/>
        </p:nvCxnSpPr>
        <p:spPr>
          <a:xfrm>
            <a:off x="2911642" y="3218124"/>
            <a:ext cx="1287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25DD90-7AE4-CD4C-8807-BD4199B80E6C}"/>
              </a:ext>
            </a:extLst>
          </p:cNvPr>
          <p:cNvSpPr txBox="1"/>
          <p:nvPr/>
        </p:nvSpPr>
        <p:spPr>
          <a:xfrm>
            <a:off x="4439653" y="2875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(1,3,5,6,3,4,9,10)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78A5BE-1667-424D-8525-F7B1B2EB06B8}"/>
              </a:ext>
            </a:extLst>
          </p:cNvPr>
          <p:cNvSpPr txBox="1"/>
          <p:nvPr/>
        </p:nvSpPr>
        <p:spPr>
          <a:xfrm>
            <a:off x="4439653" y="3207565"/>
            <a:ext cx="28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(“Juan”, Pepe”,”</a:t>
            </a:r>
            <a:r>
              <a:rPr lang="es-ES_tradnl" dirty="0" err="1"/>
              <a:t>Maria</a:t>
            </a:r>
            <a:r>
              <a:rPr lang="es-ES_tradnl" dirty="0"/>
              <a:t>”,”Ana”)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30C25FD-BE01-F442-B5C7-0D84FEC220E4}"/>
              </a:ext>
            </a:extLst>
          </p:cNvPr>
          <p:cNvCxnSpPr/>
          <p:nvPr/>
        </p:nvCxnSpPr>
        <p:spPr>
          <a:xfrm>
            <a:off x="2911642" y="4681966"/>
            <a:ext cx="1287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DFC72E60-6A4F-5147-8A56-F957C82CE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62196"/>
              </p:ext>
            </p:extLst>
          </p:nvPr>
        </p:nvGraphicFramePr>
        <p:xfrm>
          <a:off x="4439653" y="4162909"/>
          <a:ext cx="1803489" cy="103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63">
                  <a:extLst>
                    <a:ext uri="{9D8B030D-6E8A-4147-A177-3AD203B41FA5}">
                      <a16:colId xmlns:a16="http://schemas.microsoft.com/office/drawing/2014/main" val="3500367393"/>
                    </a:ext>
                  </a:extLst>
                </a:gridCol>
                <a:gridCol w="601163">
                  <a:extLst>
                    <a:ext uri="{9D8B030D-6E8A-4147-A177-3AD203B41FA5}">
                      <a16:colId xmlns:a16="http://schemas.microsoft.com/office/drawing/2014/main" val="1957924545"/>
                    </a:ext>
                  </a:extLst>
                </a:gridCol>
                <a:gridCol w="601163">
                  <a:extLst>
                    <a:ext uri="{9D8B030D-6E8A-4147-A177-3AD203B41FA5}">
                      <a16:colId xmlns:a16="http://schemas.microsoft.com/office/drawing/2014/main" val="1296347304"/>
                    </a:ext>
                  </a:extLst>
                </a:gridCol>
              </a:tblGrid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6992"/>
                  </a:ext>
                </a:extLst>
              </a:tr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38359"/>
                  </a:ext>
                </a:extLst>
              </a:tr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445930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86958EFC-63B9-D348-A2E1-345B53064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79157"/>
              </p:ext>
            </p:extLst>
          </p:nvPr>
        </p:nvGraphicFramePr>
        <p:xfrm>
          <a:off x="6483774" y="4162909"/>
          <a:ext cx="1803489" cy="103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63">
                  <a:extLst>
                    <a:ext uri="{9D8B030D-6E8A-4147-A177-3AD203B41FA5}">
                      <a16:colId xmlns:a16="http://schemas.microsoft.com/office/drawing/2014/main" val="3500367393"/>
                    </a:ext>
                  </a:extLst>
                </a:gridCol>
                <a:gridCol w="601163">
                  <a:extLst>
                    <a:ext uri="{9D8B030D-6E8A-4147-A177-3AD203B41FA5}">
                      <a16:colId xmlns:a16="http://schemas.microsoft.com/office/drawing/2014/main" val="1957924545"/>
                    </a:ext>
                  </a:extLst>
                </a:gridCol>
                <a:gridCol w="601163">
                  <a:extLst>
                    <a:ext uri="{9D8B030D-6E8A-4147-A177-3AD203B41FA5}">
                      <a16:colId xmlns:a16="http://schemas.microsoft.com/office/drawing/2014/main" val="1296347304"/>
                    </a:ext>
                  </a:extLst>
                </a:gridCol>
              </a:tblGrid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Juan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Pepe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6992"/>
                  </a:ext>
                </a:extLst>
              </a:tr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Loli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Tom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Lucas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38359"/>
                  </a:ext>
                </a:extLst>
              </a:tr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Kike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Eva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Fran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44593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97AB90F7-F085-0548-BD5D-CFD79945E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75326"/>
              </p:ext>
            </p:extLst>
          </p:nvPr>
        </p:nvGraphicFramePr>
        <p:xfrm>
          <a:off x="4785972" y="5419485"/>
          <a:ext cx="3301845" cy="103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615">
                  <a:extLst>
                    <a:ext uri="{9D8B030D-6E8A-4147-A177-3AD203B41FA5}">
                      <a16:colId xmlns:a16="http://schemas.microsoft.com/office/drawing/2014/main" val="3500367393"/>
                    </a:ext>
                  </a:extLst>
                </a:gridCol>
                <a:gridCol w="1100615">
                  <a:extLst>
                    <a:ext uri="{9D8B030D-6E8A-4147-A177-3AD203B41FA5}">
                      <a16:colId xmlns:a16="http://schemas.microsoft.com/office/drawing/2014/main" val="1957924545"/>
                    </a:ext>
                  </a:extLst>
                </a:gridCol>
                <a:gridCol w="1100615">
                  <a:extLst>
                    <a:ext uri="{9D8B030D-6E8A-4147-A177-3AD203B41FA5}">
                      <a16:colId xmlns:a16="http://schemas.microsoft.com/office/drawing/2014/main" val="1296347304"/>
                    </a:ext>
                  </a:extLst>
                </a:gridCol>
              </a:tblGrid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Edad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Peso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6992"/>
                  </a:ext>
                </a:extLst>
              </a:tr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Juan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38359"/>
                  </a:ext>
                </a:extLst>
              </a:tr>
              <a:tr h="346038">
                <a:tc>
                  <a:txBody>
                    <a:bodyPr/>
                    <a:lstStyle/>
                    <a:p>
                      <a:r>
                        <a:rPr lang="es-ES_tradnl" sz="1400" b="0" dirty="0" err="1">
                          <a:solidFill>
                            <a:schemeClr val="tx1"/>
                          </a:solidFill>
                        </a:rPr>
                        <a:t>Maria</a:t>
                      </a:r>
                      <a:endParaRPr lang="es-ES_tradn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445930"/>
                  </a:ext>
                </a:extLst>
              </a:tr>
            </a:tbl>
          </a:graphicData>
        </a:graphic>
      </p:graphicFrame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197F12-6214-AA4C-B334-62ACD12540D9}"/>
              </a:ext>
            </a:extLst>
          </p:cNvPr>
          <p:cNvCxnSpPr/>
          <p:nvPr/>
        </p:nvCxnSpPr>
        <p:spPr>
          <a:xfrm>
            <a:off x="2911642" y="6098364"/>
            <a:ext cx="1287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C2112-949E-C94D-86BF-24D67CE2A6E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FF130664-9678-644A-87D3-6C4E399C694E}"/>
              </a:ext>
            </a:extLst>
          </p:cNvPr>
          <p:cNvSpPr/>
          <p:nvPr/>
        </p:nvSpPr>
        <p:spPr>
          <a:xfrm>
            <a:off x="647122" y="1478807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Vector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8BFF14-6CB2-B340-8DF5-74D3332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22" y="2622884"/>
            <a:ext cx="3574472" cy="31041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330C27-B36C-E841-916A-A4FFC72B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47" y="1058779"/>
            <a:ext cx="337349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1FDDF-47AD-F140-994A-E43F12077C1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D0AE132-E111-134F-80BB-1CFB3DB47243}"/>
              </a:ext>
            </a:extLst>
          </p:cNvPr>
          <p:cNvSpPr/>
          <p:nvPr/>
        </p:nvSpPr>
        <p:spPr>
          <a:xfrm>
            <a:off x="457200" y="1417638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Matriz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ACC680-F4F4-2645-99CA-306D6E0C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75832"/>
            <a:ext cx="6451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A584A-A43A-A748-A106-59877697A89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34F5E769-1478-364F-8B7A-09DAC6F62B49}"/>
              </a:ext>
            </a:extLst>
          </p:cNvPr>
          <p:cNvSpPr/>
          <p:nvPr/>
        </p:nvSpPr>
        <p:spPr>
          <a:xfrm>
            <a:off x="457200" y="1417638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</a:t>
            </a:r>
            <a:r>
              <a:rPr lang="es-ES_tradnl" dirty="0" err="1"/>
              <a:t>Frame</a:t>
            </a:r>
            <a:r>
              <a:rPr lang="es-ES_tradnl" dirty="0"/>
              <a:t> (Tabla)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577D1-B10C-0A44-8E31-587127F4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10" y="1213101"/>
            <a:ext cx="440056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0C1EE-1F0E-244C-897F-4B4AE070C89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0A4F04-9ED9-BD4C-B3F7-B281F8B4280B}"/>
              </a:ext>
            </a:extLst>
          </p:cNvPr>
          <p:cNvSpPr txBox="1"/>
          <p:nvPr/>
        </p:nvSpPr>
        <p:spPr>
          <a:xfrm>
            <a:off x="1037378" y="1417638"/>
            <a:ext cx="7069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dirty="0"/>
              <a:t>¿Qué son los ”</a:t>
            </a:r>
            <a:r>
              <a:rPr lang="es-ES_tradnl" sz="3000" dirty="0" err="1"/>
              <a:t>rownames</a:t>
            </a:r>
            <a:r>
              <a:rPr lang="es-ES_tradnl" sz="3000" dirty="0"/>
              <a:t>” y los “</a:t>
            </a:r>
            <a:r>
              <a:rPr lang="es-ES_tradnl" sz="3000" dirty="0" err="1"/>
              <a:t>colnames</a:t>
            </a:r>
            <a:r>
              <a:rPr lang="es-ES_tradnl" sz="3000" dirty="0"/>
              <a:t>”?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2ABDD9-2001-F64A-89B0-5EE0F9ED071A}"/>
              </a:ext>
            </a:extLst>
          </p:cNvPr>
          <p:cNvSpPr txBox="1"/>
          <p:nvPr/>
        </p:nvSpPr>
        <p:spPr>
          <a:xfrm>
            <a:off x="1037378" y="2310064"/>
            <a:ext cx="7360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En R tanto las matrices como los </a:t>
            </a:r>
            <a:r>
              <a:rPr lang="es-ES_tradnl" dirty="0" err="1"/>
              <a:t>data.frames</a:t>
            </a:r>
            <a:r>
              <a:rPr lang="es-ES_tradnl" dirty="0"/>
              <a:t> </a:t>
            </a:r>
            <a:r>
              <a:rPr lang="es-ES_tradnl" dirty="0" err="1"/>
              <a:t>puden</a:t>
            </a:r>
            <a:r>
              <a:rPr lang="es-ES_tradnl" dirty="0"/>
              <a:t> contener nombre de filas y de columnas. (</a:t>
            </a:r>
            <a:r>
              <a:rPr lang="es-ES_tradnl" dirty="0" err="1"/>
              <a:t>rownames</a:t>
            </a:r>
            <a:r>
              <a:rPr lang="es-ES_tradnl" dirty="0"/>
              <a:t> y </a:t>
            </a:r>
            <a:r>
              <a:rPr lang="es-ES_tradnl" dirty="0" err="1"/>
              <a:t>colnames</a:t>
            </a:r>
            <a:r>
              <a:rPr lang="es-ES_tradnl" dirty="0"/>
              <a:t>). Estos nombre nos van a servir para identificar las columnas (o filas) por su nombre y no por su posición. Cada </a:t>
            </a:r>
            <a:r>
              <a:rPr lang="es-ES_tradnl" dirty="0" err="1"/>
              <a:t>colname</a:t>
            </a:r>
            <a:r>
              <a:rPr lang="es-ES_tradnl" dirty="0"/>
              <a:t> o </a:t>
            </a:r>
            <a:r>
              <a:rPr lang="es-ES_tradnl" dirty="0" err="1"/>
              <a:t>rowname</a:t>
            </a:r>
            <a:r>
              <a:rPr lang="es-ES_tradnl" dirty="0"/>
              <a:t> debe de ser único. Si por alguna razón tenemos un </a:t>
            </a:r>
            <a:r>
              <a:rPr lang="es-ES_tradnl" dirty="0" err="1"/>
              <a:t>colname</a:t>
            </a:r>
            <a:r>
              <a:rPr lang="es-ES_tradnl" dirty="0"/>
              <a:t> o </a:t>
            </a:r>
            <a:r>
              <a:rPr lang="es-ES_tradnl" dirty="0" err="1"/>
              <a:t>rowname</a:t>
            </a:r>
            <a:r>
              <a:rPr lang="es-ES_tradnl" dirty="0"/>
              <a:t> </a:t>
            </a:r>
            <a:r>
              <a:rPr lang="es-ES_tradnl" dirty="0" err="1"/>
              <a:t>dupicado</a:t>
            </a:r>
            <a:r>
              <a:rPr lang="es-ES_tradnl" dirty="0"/>
              <a:t> R nos </a:t>
            </a:r>
            <a:r>
              <a:rPr lang="es-ES_tradnl" dirty="0" err="1"/>
              <a:t>dara</a:t>
            </a:r>
            <a:r>
              <a:rPr lang="es-ES_tradnl" dirty="0"/>
              <a:t> un error. En general, los </a:t>
            </a:r>
            <a:r>
              <a:rPr lang="es-ES_tradnl" dirty="0" err="1"/>
              <a:t>colnames</a:t>
            </a:r>
            <a:r>
              <a:rPr lang="es-ES_tradnl" dirty="0"/>
              <a:t> son mucho mas utilizados que los </a:t>
            </a:r>
            <a:r>
              <a:rPr lang="es-ES_tradnl" dirty="0" err="1"/>
              <a:t>rownames</a:t>
            </a:r>
            <a:r>
              <a:rPr lang="es-ES_tradnl" dirty="0"/>
              <a:t>. El uso de </a:t>
            </a:r>
            <a:r>
              <a:rPr lang="es-ES_tradnl" dirty="0" err="1"/>
              <a:t>rownames</a:t>
            </a:r>
            <a:r>
              <a:rPr lang="es-ES_tradnl" dirty="0"/>
              <a:t> en los </a:t>
            </a:r>
            <a:r>
              <a:rPr lang="es-ES_tradnl" dirty="0" err="1"/>
              <a:t>data.frames</a:t>
            </a:r>
            <a:r>
              <a:rPr lang="es-ES_tradnl" dirty="0"/>
              <a:t> esta en desuso. Sin embargo muchos métodos (funciones) que requieren una matriz como dato de entrada requerirán que la matriz tenga </a:t>
            </a:r>
            <a:r>
              <a:rPr lang="es-ES_tradnl" dirty="0" err="1"/>
              <a:t>rownames</a:t>
            </a:r>
            <a:r>
              <a:rPr lang="es-ES_tradnl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DA19E9-4098-C342-91EF-57B1AB3637A2}"/>
              </a:ext>
            </a:extLst>
          </p:cNvPr>
          <p:cNvSpPr txBox="1"/>
          <p:nvPr/>
        </p:nvSpPr>
        <p:spPr>
          <a:xfrm>
            <a:off x="1515979" y="5049149"/>
            <a:ext cx="268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merican Typewriter" panose="02090604020004020304" pitchFamily="18" charset="77"/>
              </a:rPr>
              <a:t>&gt; A &lt;- </a:t>
            </a:r>
            <a:r>
              <a:rPr lang="es-ES_tradnl" dirty="0" err="1">
                <a:latin typeface="American Typewriter" panose="02090604020004020304" pitchFamily="18" charset="77"/>
              </a:rPr>
              <a:t>colnames</a:t>
            </a:r>
            <a:r>
              <a:rPr lang="es-ES_tradnl" dirty="0">
                <a:latin typeface="American Typewriter" panose="02090604020004020304" pitchFamily="18" charset="77"/>
              </a:rPr>
              <a:t>(Tabla)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96A64B-62D9-1A45-9E1D-41C1B3CAC486}"/>
              </a:ext>
            </a:extLst>
          </p:cNvPr>
          <p:cNvSpPr txBox="1"/>
          <p:nvPr/>
        </p:nvSpPr>
        <p:spPr>
          <a:xfrm>
            <a:off x="1515979" y="5603147"/>
            <a:ext cx="445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merican Typewriter" panose="02090604020004020304" pitchFamily="18" charset="77"/>
              </a:rPr>
              <a:t> &gt; </a:t>
            </a:r>
            <a:r>
              <a:rPr lang="es-ES_tradnl" dirty="0" err="1">
                <a:latin typeface="American Typewriter" panose="02090604020004020304" pitchFamily="18" charset="77"/>
              </a:rPr>
              <a:t>colnames</a:t>
            </a:r>
            <a:r>
              <a:rPr lang="es-ES_tradnl" dirty="0">
                <a:latin typeface="American Typewriter" panose="02090604020004020304" pitchFamily="18" charset="77"/>
              </a:rPr>
              <a:t>(Tabla) &lt;- c(“</a:t>
            </a:r>
            <a:r>
              <a:rPr lang="es-ES_tradnl" dirty="0" err="1">
                <a:latin typeface="American Typewriter" panose="02090604020004020304" pitchFamily="18" charset="77"/>
              </a:rPr>
              <a:t>Edad”,”Sexo</a:t>
            </a:r>
            <a:r>
              <a:rPr lang="es-ES_tradnl" dirty="0">
                <a:latin typeface="American Typewriter" panose="02090604020004020304" pitchFamily="18" charset="77"/>
              </a:rPr>
              <a:t>”)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B907FAC-A042-3646-AAEE-80695DC577DB}"/>
              </a:ext>
            </a:extLst>
          </p:cNvPr>
          <p:cNvCxnSpPr/>
          <p:nvPr/>
        </p:nvCxnSpPr>
        <p:spPr>
          <a:xfrm>
            <a:off x="5498432" y="5233815"/>
            <a:ext cx="9264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19F933F-0345-D746-A4EF-368057DD3CA4}"/>
              </a:ext>
            </a:extLst>
          </p:cNvPr>
          <p:cNvSpPr txBox="1"/>
          <p:nvPr/>
        </p:nvSpPr>
        <p:spPr>
          <a:xfrm>
            <a:off x="6699045" y="4907497"/>
            <a:ext cx="203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Captura el valor de los </a:t>
            </a:r>
            <a:r>
              <a:rPr lang="es-ES_tradnl" sz="1400" dirty="0" err="1"/>
              <a:t>colnames</a:t>
            </a:r>
            <a:r>
              <a:rPr lang="es-ES_tradnl" sz="1400" dirty="0"/>
              <a:t> en la variable 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982A775-4710-6F48-89DB-F62A96272EF4}"/>
              </a:ext>
            </a:extLst>
          </p:cNvPr>
          <p:cNvCxnSpPr>
            <a:stCxn id="6" idx="3"/>
          </p:cNvCxnSpPr>
          <p:nvPr/>
        </p:nvCxnSpPr>
        <p:spPr>
          <a:xfrm>
            <a:off x="5971366" y="5787813"/>
            <a:ext cx="453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7CDECD-FE7E-B243-B4B6-3B64A9EC3277}"/>
              </a:ext>
            </a:extLst>
          </p:cNvPr>
          <p:cNvSpPr txBox="1"/>
          <p:nvPr/>
        </p:nvSpPr>
        <p:spPr>
          <a:xfrm>
            <a:off x="6699045" y="5526203"/>
            <a:ext cx="203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Establece los </a:t>
            </a:r>
            <a:r>
              <a:rPr lang="es-ES_tradnl" sz="1400" dirty="0" err="1"/>
              <a:t>colnames</a:t>
            </a:r>
            <a:r>
              <a:rPr lang="es-ES_tradnl" sz="1400" dirty="0"/>
              <a:t> de el </a:t>
            </a:r>
            <a:r>
              <a:rPr lang="es-ES_tradnl" sz="1400" dirty="0" err="1"/>
              <a:t>data.frame</a:t>
            </a:r>
            <a:r>
              <a:rPr lang="es-ES_tradnl" sz="1400" dirty="0"/>
              <a:t> </a:t>
            </a:r>
            <a:r>
              <a:rPr lang="es-ES_tradnl" sz="1400" i="1" dirty="0"/>
              <a:t>Tabla</a:t>
            </a:r>
          </a:p>
        </p:txBody>
      </p:sp>
    </p:spTree>
    <p:extLst>
      <p:ext uri="{BB962C8B-B14F-4D97-AF65-F5344CB8AC3E}">
        <p14:creationId xmlns:p14="http://schemas.microsoft.com/office/powerpoint/2010/main" val="1314050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4C5A1E-80C9-F145-B3BE-AA8E07CFD9F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Variables en R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160AF8C-F1AB-0544-9C7E-0100CE6CC335}"/>
              </a:ext>
            </a:extLst>
          </p:cNvPr>
          <p:cNvSpPr/>
          <p:nvPr/>
        </p:nvSpPr>
        <p:spPr>
          <a:xfrm>
            <a:off x="647122" y="1478807"/>
            <a:ext cx="2023888" cy="649724"/>
          </a:xfrm>
          <a:prstGeom prst="roundRect">
            <a:avLst/>
          </a:prstGeom>
          <a:solidFill>
            <a:srgbClr val="B93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Lista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4385D36-7E9D-8544-A8D5-D5FDD4A62243}"/>
              </a:ext>
            </a:extLst>
          </p:cNvPr>
          <p:cNvSpPr/>
          <p:nvPr/>
        </p:nvSpPr>
        <p:spPr>
          <a:xfrm>
            <a:off x="3356811" y="134200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Las listas permiten agrupar o contener cosas como </a:t>
            </a:r>
            <a:r>
              <a:rPr lang="es-ES" dirty="0" err="1"/>
              <a:t>dataframes</a:t>
            </a:r>
            <a:r>
              <a:rPr lang="es-ES" dirty="0"/>
              <a:t>, matrices y vectores en una misma variable. 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BC031-4FA6-794B-99DA-21BC5510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830429"/>
            <a:ext cx="5943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4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4C5A1E-80C9-F145-B3BE-AA8E07CFD9F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Funciones Matemáticas en 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E771E0-1EA4-3146-9AAF-22B62598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66850"/>
            <a:ext cx="5791200" cy="3924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750141-572D-6F4E-93E8-5BFE0AF80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5581984"/>
            <a:ext cx="8648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R?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/>
              <a:t>“R </a:t>
            </a:r>
            <a:r>
              <a:rPr lang="en-GB" i="1" dirty="0" err="1"/>
              <a:t>es</a:t>
            </a:r>
            <a:r>
              <a:rPr lang="en-GB" i="1" dirty="0"/>
              <a:t> un </a:t>
            </a:r>
            <a:r>
              <a:rPr lang="en-GB" i="1" dirty="0" err="1"/>
              <a:t>entorno</a:t>
            </a:r>
            <a:r>
              <a:rPr lang="en-GB" i="1" dirty="0"/>
              <a:t> y </a:t>
            </a:r>
            <a:r>
              <a:rPr lang="en-GB" i="1" dirty="0" err="1"/>
              <a:t>lenguaje</a:t>
            </a:r>
            <a:r>
              <a:rPr lang="en-GB" i="1" dirty="0"/>
              <a:t> de </a:t>
            </a:r>
            <a:r>
              <a:rPr lang="en-GB" i="1" dirty="0" err="1"/>
              <a:t>programación</a:t>
            </a:r>
            <a:r>
              <a:rPr lang="en-GB" i="1" dirty="0"/>
              <a:t> con un </a:t>
            </a:r>
            <a:r>
              <a:rPr lang="en-GB" i="1" dirty="0" err="1"/>
              <a:t>enfoque</a:t>
            </a:r>
            <a:r>
              <a:rPr lang="en-GB" i="1" dirty="0"/>
              <a:t> al </a:t>
            </a:r>
            <a:r>
              <a:rPr lang="en-GB" i="1" dirty="0" err="1"/>
              <a:t>análisis</a:t>
            </a:r>
            <a:r>
              <a:rPr lang="en-GB" i="1" dirty="0"/>
              <a:t> </a:t>
            </a:r>
            <a:r>
              <a:rPr lang="en-GB" i="1" dirty="0" err="1"/>
              <a:t>estadístico</a:t>
            </a:r>
            <a:r>
              <a:rPr lang="en-GB" i="1" dirty="0"/>
              <a:t>.”</a:t>
            </a:r>
          </a:p>
          <a:p>
            <a:r>
              <a:rPr lang="en-GB" dirty="0" err="1"/>
              <a:t>Propiedades</a:t>
            </a:r>
            <a:r>
              <a:rPr lang="en-GB" dirty="0"/>
              <a:t> de R:</a:t>
            </a:r>
          </a:p>
          <a:p>
            <a:pPr lvl="1"/>
            <a:r>
              <a:rPr lang="en-GB" dirty="0"/>
              <a:t>Multi </a:t>
            </a:r>
            <a:r>
              <a:rPr lang="en-GB" dirty="0" err="1"/>
              <a:t>plataforma</a:t>
            </a:r>
            <a:r>
              <a:rPr lang="en-GB" dirty="0"/>
              <a:t> (Linux, Windows, </a:t>
            </a:r>
            <a:r>
              <a:rPr lang="en-GB" dirty="0" err="1"/>
              <a:t>MacOS</a:t>
            </a:r>
            <a:r>
              <a:rPr lang="en-GB" dirty="0"/>
              <a:t>).</a:t>
            </a:r>
          </a:p>
          <a:p>
            <a:pPr lvl="1"/>
            <a:r>
              <a:rPr lang="en-GB" dirty="0" err="1"/>
              <a:t>Libre</a:t>
            </a:r>
            <a:r>
              <a:rPr lang="en-GB" dirty="0"/>
              <a:t> -&gt; GRATUITO!!.</a:t>
            </a:r>
          </a:p>
          <a:p>
            <a:pPr lvl="1"/>
            <a:r>
              <a:rPr lang="en-GB" dirty="0"/>
              <a:t>Miles de </a:t>
            </a:r>
            <a:r>
              <a:rPr lang="en-GB" dirty="0" err="1"/>
              <a:t>paquetes</a:t>
            </a:r>
            <a:r>
              <a:rPr lang="en-GB" dirty="0"/>
              <a:t> </a:t>
            </a:r>
            <a:r>
              <a:rPr lang="en-GB" dirty="0" err="1"/>
              <a:t>para</a:t>
            </a:r>
            <a:r>
              <a:rPr lang="en-GB" dirty="0"/>
              <a:t> </a:t>
            </a:r>
            <a:r>
              <a:rPr lang="en-GB" dirty="0" err="1"/>
              <a:t>hacer</a:t>
            </a:r>
            <a:r>
              <a:rPr lang="en-GB" dirty="0"/>
              <a:t> miles de </a:t>
            </a:r>
            <a:r>
              <a:rPr lang="en-GB" dirty="0" err="1"/>
              <a:t>cosas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CRAN</a:t>
            </a:r>
          </a:p>
          <a:p>
            <a:pPr lvl="2"/>
            <a:r>
              <a:rPr lang="en-GB" dirty="0" err="1"/>
              <a:t>BioConductor</a:t>
            </a:r>
            <a:endParaRPr lang="en-GB" dirty="0"/>
          </a:p>
          <a:p>
            <a:pPr lvl="2"/>
            <a:r>
              <a:rPr lang="en-GB" dirty="0"/>
              <a:t>R-Forge</a:t>
            </a:r>
          </a:p>
          <a:p>
            <a:pPr lvl="1"/>
            <a:r>
              <a:rPr lang="en-GB" dirty="0" err="1"/>
              <a:t>Rapido</a:t>
            </a:r>
            <a:r>
              <a:rPr lang="en-GB" dirty="0"/>
              <a:t> y </a:t>
            </a:r>
            <a:r>
              <a:rPr lang="en-GB" dirty="0" err="1"/>
              <a:t>Versatil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9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84621B1-4ED5-7A40-974A-AB9069EF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04" y="1263315"/>
            <a:ext cx="3007071" cy="493294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5C4AEDD-A696-664A-AFFA-13CB6796384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dirty="0"/>
              <a:t>Gestión de Paquetes y Espacio de trabajo</a:t>
            </a:r>
          </a:p>
        </p:txBody>
      </p:sp>
    </p:spTree>
    <p:extLst>
      <p:ext uri="{BB962C8B-B14F-4D97-AF65-F5344CB8AC3E}">
        <p14:creationId xmlns:p14="http://schemas.microsoft.com/office/powerpoint/2010/main" val="2793519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F4FB736-7B18-ED4D-A4EA-9E7FDB6C0C0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Importar Datos en 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B86F0B-370C-D94B-88C4-2247C452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71600"/>
            <a:ext cx="8737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51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B6F49F6-7BBB-3841-9CF5-5E9C0CEF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1706067"/>
            <a:ext cx="7862637" cy="500655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F4FB736-7B18-ED4D-A4EA-9E7FDB6C0C0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Importar Datos en 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8468F1-5E4D-404C-9790-99A0D01F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05" y="171625"/>
            <a:ext cx="3186384" cy="6540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199F7A9-9A35-1440-8FAF-BCCE35BCC66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Programación en 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A0CC33-00FC-FB4C-91A6-9722E975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5" y="1206988"/>
            <a:ext cx="6031000" cy="53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¿Y </a:t>
            </a:r>
            <a:r>
              <a:rPr lang="en-GB" dirty="0" err="1"/>
              <a:t>Rstudio</a:t>
            </a:r>
            <a:r>
              <a:rPr lang="en-GB" dirty="0"/>
              <a:t>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90689" y="1417638"/>
            <a:ext cx="8296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/>
              <a:t>RStudio</a:t>
            </a:r>
            <a:r>
              <a:rPr lang="en-GB" sz="3000" dirty="0"/>
              <a:t> </a:t>
            </a:r>
            <a:r>
              <a:rPr lang="en-GB" sz="3000" dirty="0" err="1"/>
              <a:t>es</a:t>
            </a:r>
            <a:r>
              <a:rPr lang="en-GB" sz="3000" dirty="0"/>
              <a:t> un </a:t>
            </a:r>
            <a:r>
              <a:rPr lang="en-GB" sz="3000" dirty="0" err="1"/>
              <a:t>Entorno</a:t>
            </a:r>
            <a:r>
              <a:rPr lang="en-GB" sz="3000" dirty="0"/>
              <a:t> de </a:t>
            </a:r>
            <a:r>
              <a:rPr lang="en-GB" sz="3000" dirty="0" err="1"/>
              <a:t>Desarrollo</a:t>
            </a:r>
            <a:r>
              <a:rPr lang="en-GB" sz="3000" dirty="0"/>
              <a:t> </a:t>
            </a:r>
            <a:r>
              <a:rPr lang="en-GB" sz="3000" dirty="0" err="1"/>
              <a:t>Integrado</a:t>
            </a:r>
            <a:r>
              <a:rPr lang="en-GB" sz="3000" dirty="0"/>
              <a:t> (IDE)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2136185"/>
            <a:ext cx="5390756" cy="44875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9" y="1181085"/>
            <a:ext cx="8145291" cy="5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¿Y </a:t>
            </a:r>
            <a:r>
              <a:rPr lang="en-GB" i="1" dirty="0" err="1"/>
              <a:t>tidyverse</a:t>
            </a:r>
            <a:r>
              <a:rPr lang="en-GB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Es</a:t>
            </a:r>
            <a:r>
              <a:rPr lang="en-GB" dirty="0"/>
              <a:t> un </a:t>
            </a:r>
            <a:r>
              <a:rPr lang="en-GB" dirty="0" err="1"/>
              <a:t>conjunto</a:t>
            </a:r>
            <a:r>
              <a:rPr lang="en-GB" dirty="0"/>
              <a:t> de </a:t>
            </a:r>
            <a:r>
              <a:rPr lang="en-GB" dirty="0" err="1"/>
              <a:t>herramientas</a:t>
            </a:r>
            <a:r>
              <a:rPr lang="en-GB" dirty="0"/>
              <a:t> (packages)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filosofia</a:t>
            </a:r>
            <a:r>
              <a:rPr lang="en-GB" dirty="0"/>
              <a:t> </a:t>
            </a:r>
            <a:r>
              <a:rPr lang="en-GB" dirty="0" err="1"/>
              <a:t>comun</a:t>
            </a:r>
            <a:r>
              <a:rPr lang="en-GB" dirty="0"/>
              <a:t>: “</a:t>
            </a:r>
            <a:r>
              <a:rPr lang="en-GB" dirty="0" err="1"/>
              <a:t>Facil</a:t>
            </a:r>
            <a:r>
              <a:rPr lang="en-GB" dirty="0"/>
              <a:t> de </a:t>
            </a:r>
            <a:r>
              <a:rPr lang="en-GB" dirty="0" err="1"/>
              <a:t>escribir</a:t>
            </a:r>
            <a:r>
              <a:rPr lang="en-GB" dirty="0"/>
              <a:t>, </a:t>
            </a:r>
            <a:r>
              <a:rPr lang="en-GB" dirty="0" err="1"/>
              <a:t>Facil</a:t>
            </a:r>
            <a:r>
              <a:rPr lang="en-GB" dirty="0"/>
              <a:t> de leer” </a:t>
            </a:r>
            <a:r>
              <a:rPr lang="en-GB" dirty="0" err="1"/>
              <a:t>creados</a:t>
            </a:r>
            <a:r>
              <a:rPr lang="en-GB" dirty="0"/>
              <a:t> </a:t>
            </a:r>
            <a:r>
              <a:rPr lang="en-GB" dirty="0" err="1"/>
              <a:t>para</a:t>
            </a:r>
            <a:r>
              <a:rPr lang="en-GB" dirty="0"/>
              <a:t> el </a:t>
            </a:r>
            <a:r>
              <a:rPr lang="en-GB" dirty="0" err="1"/>
              <a:t>manejo</a:t>
            </a:r>
            <a:r>
              <a:rPr lang="en-GB" dirty="0"/>
              <a:t> y </a:t>
            </a:r>
            <a:r>
              <a:rPr lang="en-GB" dirty="0" err="1"/>
              <a:t>analisis</a:t>
            </a:r>
            <a:r>
              <a:rPr lang="en-GB" dirty="0"/>
              <a:t> de </a:t>
            </a:r>
            <a:r>
              <a:rPr lang="en-GB" dirty="0" err="1"/>
              <a:t>datos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44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</a:t>
            </a:r>
            <a:r>
              <a:rPr lang="es-ES_tradnl" dirty="0" err="1"/>
              <a:t>Porqu</a:t>
            </a:r>
            <a:r>
              <a:rPr lang="es-ES" dirty="0"/>
              <a:t>é</a:t>
            </a:r>
            <a:r>
              <a:rPr lang="es-ES_tradnl" dirty="0"/>
              <a:t> aprender R?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988837"/>
            <a:ext cx="6388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</a:t>
            </a:r>
            <a:r>
              <a:rPr lang="es-ES_tradnl" dirty="0" err="1"/>
              <a:t>Porqu</a:t>
            </a:r>
            <a:r>
              <a:rPr lang="es-ES" dirty="0"/>
              <a:t>é</a:t>
            </a:r>
            <a:r>
              <a:rPr lang="es-ES_tradnl" dirty="0"/>
              <a:t> aprender R?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12" y="1626609"/>
            <a:ext cx="7216976" cy="43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</a:t>
            </a:r>
            <a:r>
              <a:rPr lang="es-ES_tradnl" dirty="0" err="1"/>
              <a:t>Porqu</a:t>
            </a:r>
            <a:r>
              <a:rPr lang="es-ES" dirty="0"/>
              <a:t>é</a:t>
            </a:r>
            <a:r>
              <a:rPr lang="es-ES_tradnl" dirty="0"/>
              <a:t> aprender 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7" y="1518815"/>
            <a:ext cx="6634866" cy="4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6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¿Porqué aprender 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40" y="1762245"/>
            <a:ext cx="6794339" cy="42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1" y="2534856"/>
            <a:ext cx="2995567" cy="15820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850" y="1899293"/>
            <a:ext cx="2853159" cy="285315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/>
              <a:t>¿Porqué aprender R?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3738623" y="3183038"/>
            <a:ext cx="1551007" cy="4051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43E3C5-F510-0A48-94A6-86A1B5FF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940" y="4991444"/>
            <a:ext cx="4127690" cy="1240892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7C4BD38D-36CD-7947-91C6-F268D62A6B2D}"/>
              </a:ext>
            </a:extLst>
          </p:cNvPr>
          <p:cNvSpPr/>
          <p:nvPr/>
        </p:nvSpPr>
        <p:spPr>
          <a:xfrm rot="19741068">
            <a:off x="4507753" y="4458685"/>
            <a:ext cx="1551007" cy="4051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0841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563</Words>
  <Application>Microsoft Macintosh PowerPoint</Application>
  <PresentationFormat>Presentación en pantalla (4:3)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American Typewriter</vt:lpstr>
      <vt:lpstr>Arial</vt:lpstr>
      <vt:lpstr>Calibri</vt:lpstr>
      <vt:lpstr>Tema de Office</vt:lpstr>
      <vt:lpstr>R en Biomedicina</vt:lpstr>
      <vt:lpstr>¿Que es R?</vt:lpstr>
      <vt:lpstr>¿Y Rstudio?</vt:lpstr>
      <vt:lpstr>¿Y tidyverse?</vt:lpstr>
      <vt:lpstr>¿Porqué aprender R?</vt:lpstr>
      <vt:lpstr>¿Porqué aprender R?</vt:lpstr>
      <vt:lpstr>¿Porqué aprender R?</vt:lpstr>
      <vt:lpstr>¿Porqué aprender R?</vt:lpstr>
      <vt:lpstr>¿Porqué aprender R?</vt:lpstr>
      <vt:lpstr>Variables en R</vt:lpstr>
      <vt:lpstr>Variables en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MacBook Air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en Biomedicina</dc:title>
  <dc:creator>Val Fernandez Lanza</dc:creator>
  <cp:lastModifiedBy>val_cantabria val_cantabria</cp:lastModifiedBy>
  <cp:revision>12</cp:revision>
  <dcterms:created xsi:type="dcterms:W3CDTF">2016-10-24T10:09:15Z</dcterms:created>
  <dcterms:modified xsi:type="dcterms:W3CDTF">2021-10-05T13:18:23Z</dcterms:modified>
</cp:coreProperties>
</file>